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EBF85-355A-4BAF-98DD-44767DAC5F8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7635F-6B1D-46F4-B65F-E12C9094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635F-6B1D-46F4-B65F-E12C9094CF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0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4D3275-8A46-4CB5-B344-66F367D434B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F6B5D37-684B-41B7-91DF-78B81D38D6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lDkuKZgY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c2rVLJvGVV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50"/>
            <a:ext cx="92202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4" y="2209800"/>
            <a:ext cx="7848600" cy="33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400" y="1143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Школски рад		    27.3.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600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Тужибаба - Душан Радовић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2667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3"/>
              </a:rPr>
              <a:t>https://www.youtube.com/watch?v=TlDkuKZgYdE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27703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Записати у свеску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2146" y="951515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>
                <a:effectLst/>
                <a:latin typeface="Times New Roman"/>
                <a:ea typeface="Times New Roman"/>
              </a:rPr>
              <a:t>Прочитај!</a:t>
            </a:r>
          </a:p>
          <a:p>
            <a:r>
              <a:rPr lang="sr-Cyrl-CS" dirty="0" smtClean="0">
                <a:effectLst/>
                <a:latin typeface="Times New Roman"/>
                <a:ea typeface="Times New Roman"/>
              </a:rPr>
              <a:t>Душан Радовић је дечији писац, који је написао много песама и прича за децу. Био је уредник дечијег програма и аутор је чувене емисије </a:t>
            </a:r>
            <a:r>
              <a:rPr lang="sr-Cyrl-CS" i="1" dirty="0" smtClean="0">
                <a:effectLst/>
                <a:latin typeface="Times New Roman"/>
                <a:ea typeface="Times New Roman"/>
              </a:rPr>
              <a:t>На слово на слово</a:t>
            </a:r>
            <a:r>
              <a:rPr lang="sr-Cyrl-CS" dirty="0" smtClean="0">
                <a:effectLst/>
                <a:latin typeface="Times New Roman"/>
                <a:ea typeface="Times New Roman"/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85857" y="2092594"/>
            <a:ext cx="4963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https://www.youtube.com/watch?v=c2rVLJvGVV8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4148" y="2061817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Једна епизода из емисије  ,,На слово на слово“</a:t>
            </a:r>
            <a:endParaRPr lang="en-US" sz="1100" dirty="0"/>
          </a:p>
        </p:txBody>
      </p:sp>
      <p:sp>
        <p:nvSpPr>
          <p:cNvPr id="5" name="AutoShape 2" descr="Резултат слика за душко радовић биограф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92704"/>
            <a:ext cx="6044136" cy="377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003546" y="1059403"/>
            <a:ext cx="2286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82336" y="408232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Душан Радовић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5220077" cy="6074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2677" y="4653100"/>
            <a:ext cx="156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Читанка  12. страна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36220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Који се ликови појављују у овом тексту?</a:t>
            </a:r>
          </a:p>
          <a:p>
            <a:pPr lvl="0"/>
            <a:r>
              <a:rPr lang="sr-Cyrl-CS" dirty="0" smtClean="0">
                <a:effectLst/>
                <a:latin typeface="Times New Roman"/>
                <a:ea typeface="Times New Roman"/>
              </a:rPr>
              <a:t>Коме се пожалио тужибаба? </a:t>
            </a:r>
            <a:endParaRPr lang="sr-Cyrl-C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sr-Cyrl-CS" dirty="0" smtClean="0">
                <a:latin typeface="Times New Roman"/>
                <a:ea typeface="Times New Roman"/>
              </a:rPr>
              <a:t>Шта </a:t>
            </a:r>
            <a:r>
              <a:rPr lang="sr-Cyrl-CS" dirty="0">
                <a:latin typeface="Times New Roman"/>
                <a:ea typeface="Times New Roman"/>
              </a:rPr>
              <a:t>бисте ви урадили да вам неко без питања узме гумицу</a:t>
            </a:r>
            <a:r>
              <a:rPr lang="sr-Cyrl-CS" dirty="0" smtClean="0">
                <a:latin typeface="Times New Roman"/>
                <a:ea typeface="Times New Roman"/>
              </a:rPr>
              <a:t>?</a:t>
            </a:r>
          </a:p>
          <a:p>
            <a:pPr lvl="0"/>
            <a:r>
              <a:rPr lang="sr-Cyrl-C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sr-Cyrl-CS" dirty="0">
                <a:solidFill>
                  <a:srgbClr val="FF0000"/>
                </a:solidFill>
                <a:latin typeface="Times New Roman"/>
                <a:ea typeface="Times New Roman"/>
              </a:rPr>
              <a:t>Како је тужибаба могао да реши проблем, а да се не пожали учитељици</a:t>
            </a:r>
            <a:r>
              <a:rPr lang="sr-Cyrl-CS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r>
              <a:rPr lang="sr-Cyrl-C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sr-Cyrl-CS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/>
            <a:r>
              <a:rPr lang="sr-Cyrl-CS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Зашто </a:t>
            </a:r>
            <a:r>
              <a:rPr lang="sr-Cyrl-CS" dirty="0">
                <a:solidFill>
                  <a:prstClr val="black"/>
                </a:solidFill>
                <a:latin typeface="Times New Roman"/>
                <a:ea typeface="Times New Roman"/>
              </a:rPr>
              <a:t>је дечак рекао тужибаби да је ништа? </a:t>
            </a:r>
            <a:endParaRPr lang="sr-Cyrl-CS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sr-Cyrl-CS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Како </a:t>
            </a:r>
            <a:r>
              <a:rPr lang="sr-Cyrl-CS" dirty="0">
                <a:solidFill>
                  <a:prstClr val="black"/>
                </a:solidFill>
                <a:latin typeface="Times New Roman"/>
                <a:ea typeface="Times New Roman"/>
              </a:rPr>
              <a:t>је учитељица разрешила ово препирање</a:t>
            </a:r>
            <a:r>
              <a:rPr lang="sr-Cyrl-CS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</a:p>
          <a:p>
            <a:pPr lvl="0"/>
            <a:r>
              <a:rPr lang="sr-Cyrl-CS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Да </a:t>
            </a:r>
            <a:r>
              <a:rPr lang="sr-Cyrl-CS" dirty="0">
                <a:solidFill>
                  <a:prstClr val="black"/>
                </a:solidFill>
                <a:latin typeface="Times New Roman"/>
                <a:ea typeface="Times New Roman"/>
              </a:rPr>
              <a:t>ли је учитељица исправно поступила? </a:t>
            </a:r>
            <a:endParaRPr lang="sr-Cyrl-CS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sr-Cyrl-CS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Како </a:t>
            </a:r>
            <a:r>
              <a:rPr lang="sr-Cyrl-CS" dirty="0">
                <a:solidFill>
                  <a:srgbClr val="FF0000"/>
                </a:solidFill>
                <a:latin typeface="Times New Roman"/>
                <a:ea typeface="Times New Roman"/>
              </a:rPr>
              <a:t>бисте ви поступили да сте били на месту учитељице</a:t>
            </a:r>
            <a:r>
              <a:rPr lang="sr-Cyrl-CS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</a:p>
          <a:p>
            <a:pPr lvl="0"/>
            <a:r>
              <a:rPr lang="sr-Cyrl-C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sr-Cyrl-CS" dirty="0">
                <a:solidFill>
                  <a:srgbClr val="FF0000"/>
                </a:solidFill>
                <a:latin typeface="Times New Roman"/>
                <a:ea typeface="Times New Roman"/>
              </a:rPr>
              <a:t>Да ли сте ви били тужибаба </a:t>
            </a:r>
            <a:r>
              <a:rPr lang="sr-Cyrl-CS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 због чега сте се жалили учитељици</a:t>
            </a:r>
            <a:r>
              <a:rPr lang="sr-Cyrl-CS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0668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Прочитај следећа питања, размисли о одговорима на њих, а затим одговори на питања која су написана црвеном бојом. Не преписуј питања, само напиши одговоре пуном реченицом.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2999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Само прочитај  и запамти!</a:t>
            </a:r>
          </a:p>
          <a:p>
            <a:endParaRPr lang="sr-Cyrl-RS" dirty="0" smtClean="0"/>
          </a:p>
          <a:p>
            <a:r>
              <a:rPr lang="sr-Cyrl-RS" dirty="0" smtClean="0"/>
              <a:t>Сад и нешто ново да научимо.</a:t>
            </a:r>
          </a:p>
          <a:p>
            <a:endParaRPr lang="sr-Cyrl-CS" dirty="0" smtClean="0">
              <a:effectLst/>
              <a:latin typeface="Times New Roman"/>
              <a:ea typeface="Times New Roman"/>
            </a:endParaRPr>
          </a:p>
          <a:p>
            <a:r>
              <a:rPr lang="sr-Cyrl-CS" dirty="0" smtClean="0">
                <a:effectLst/>
                <a:latin typeface="Times New Roman"/>
                <a:ea typeface="Times New Roman"/>
              </a:rPr>
              <a:t>Овај текст се зове </a:t>
            </a:r>
            <a:r>
              <a:rPr lang="sr-Cyrl-C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драмски текст </a:t>
            </a:r>
            <a:r>
              <a:rPr lang="sr-Cyrl-CS" dirty="0" smtClean="0">
                <a:effectLst/>
                <a:latin typeface="Times New Roman"/>
                <a:ea typeface="Times New Roman"/>
              </a:rPr>
              <a:t>и написан је тако да може да се изводи на позорници. Драмски текст може да се чита, али је пре свега намењен да се на основу њега </a:t>
            </a:r>
            <a:r>
              <a:rPr lang="sr-Cyrl-C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глуми</a:t>
            </a:r>
            <a:r>
              <a:rPr lang="sr-Cyrl-CS" dirty="0" smtClean="0">
                <a:effectLst/>
                <a:latin typeface="Times New Roman"/>
                <a:ea typeface="Times New Roman"/>
              </a:rPr>
              <a:t>. Драмски текст је подељен по </a:t>
            </a:r>
            <a:r>
              <a:rPr lang="sr-Cyrl-C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улогама</a:t>
            </a:r>
            <a:r>
              <a:rPr lang="sr-Cyrl-CS" dirty="0" smtClean="0">
                <a:effectLst/>
                <a:latin typeface="Times New Roman"/>
                <a:ea typeface="Times New Roman"/>
              </a:rPr>
              <a:t> и јасно је одређено шта који лик изговара. Постоје и посебне реченице у загради, које представљају упутства за глумце. Ова упутства се при извођењу на позорници не изговарају.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35443" r="14333" b="61830"/>
          <a:stretch/>
        </p:blipFill>
        <p:spPr>
          <a:xfrm>
            <a:off x="1322033" y="4282320"/>
            <a:ext cx="6705601" cy="27372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667000" y="4556048"/>
            <a:ext cx="827103" cy="378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4945331"/>
            <a:ext cx="2819400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 smtClean="0"/>
              <a:t>Упутство глумцу, коме прича реченицу која следи.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52700" y="4282320"/>
            <a:ext cx="0" cy="27372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52700" y="4282320"/>
            <a:ext cx="29337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86400" y="4282320"/>
            <a:ext cx="0" cy="27372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52700" y="4556048"/>
            <a:ext cx="29337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133599"/>
            <a:ext cx="4953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Домаћи задатак:</a:t>
            </a:r>
          </a:p>
          <a:p>
            <a:r>
              <a:rPr lang="sr-Cyrl-RS" dirty="0" smtClean="0"/>
              <a:t>Прочитај родитељима  још једном цео текст ,,Тужибаба“. </a:t>
            </a:r>
          </a:p>
        </p:txBody>
      </p:sp>
    </p:spTree>
    <p:extLst>
      <p:ext uri="{BB962C8B-B14F-4D97-AF65-F5344CB8AC3E}">
        <p14:creationId xmlns:p14="http://schemas.microsoft.com/office/powerpoint/2010/main" val="13360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402</TotalTime>
  <Words>294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BePC</dc:creator>
  <cp:lastModifiedBy>BePC</cp:lastModifiedBy>
  <cp:revision>15</cp:revision>
  <dcterms:created xsi:type="dcterms:W3CDTF">2020-03-25T11:37:03Z</dcterms:created>
  <dcterms:modified xsi:type="dcterms:W3CDTF">2020-03-26T12:10:55Z</dcterms:modified>
</cp:coreProperties>
</file>